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56" r:id="rId4"/>
    <p:sldId id="261" r:id="rId5"/>
    <p:sldId id="305" r:id="rId6"/>
    <p:sldId id="302" r:id="rId7"/>
    <p:sldId id="301" r:id="rId8"/>
    <p:sldId id="304" r:id="rId9"/>
    <p:sldId id="295" r:id="rId10"/>
    <p:sldId id="282" r:id="rId11"/>
    <p:sldId id="306" r:id="rId12"/>
    <p:sldId id="264" r:id="rId13"/>
    <p:sldId id="307" r:id="rId14"/>
    <p:sldId id="265" r:id="rId15"/>
    <p:sldId id="308" r:id="rId16"/>
    <p:sldId id="309" r:id="rId17"/>
    <p:sldId id="283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A4B4EA"/>
    <a:srgbClr val="F8B2A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68" y="4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8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PowerPoint_Slide1.sldx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folio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RakaAndriawan/PortofolioCASN2024/blob/main/Petunjuk%20Penggunaan%20Aplikasi%20Web%20Streamlit.pdf" TargetMode="External"/><Relationship Id="rId4" Type="http://schemas.openxmlformats.org/officeDocument/2006/relationships/hyperlink" Target="https://rakaandriawan-portfolioanalysis-streamlit-app-l4wsvu.streamlit.ap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ublic.tableau.com/app/profile/raka.andriawan/viz/ArusMigrasiIndonesia2020/Migration_Maps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ofolioCASN2024/blob/main/Poster%20Presentasi%20DSSV.jp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icc.net/images/Vol_5_Iss_3/41_Hastuti_P685_2019R.pdf" TargetMode="External"/><Relationship Id="rId2" Type="http://schemas.openxmlformats.org/officeDocument/2006/relationships/hyperlink" Target="https://www.ijicc.net/images/Vol_5_Iss_3/Part_2_2020/5309_Mardianto_2019_E_R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urnalsaintek.uinsa.ac.id/index.php/mantik/article/view/1076/59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aAndriawan/PortofolioCASN2024/blob/main/Final%20Project%20Bootcamp%20Data%20Analyst%20with%20Excel%20by%20DQLab/DQFashion%20Sales%202017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RakaAndriawan/PortofolioCASN2024/blob/main/Final%20Project%20Bootcamp%20Data%20Analyst%20with%20Excel%20by%20DQLab/DQFashion%20Sales%202017.pptx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맑은 고딕" pitchFamily="50" charset="-127"/>
              </a:rPr>
              <a:t>PORTOFOLIO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RAKA ANDRIAWAN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SELEKSI CASN 2024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724C05-E525-EE04-AB0E-49C0E74D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0427"/>
            <a:ext cx="2309314" cy="23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750301-3E39-9E36-21D6-AEF929772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224411"/>
              </p:ext>
            </p:extLst>
          </p:nvPr>
        </p:nvGraphicFramePr>
        <p:xfrm>
          <a:off x="6160" y="291"/>
          <a:ext cx="9137840" cy="514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72042" imgH="2572643" progId="PowerPoint.Slide.12">
                  <p:embed/>
                </p:oleObj>
              </mc:Choice>
              <mc:Fallback>
                <p:oleObj name="Slide" r:id="rId2" imgW="4572042" imgH="2572643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0" y="291"/>
                        <a:ext cx="9137840" cy="5143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9EDE4-B97B-C37A-CE26-F3017569E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356F9-DAB9-A280-FB61-9418CF05F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06C13E-F6AC-7CE6-45C5-C7ABDAE0E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57187"/>
              </p:ext>
            </p:extLst>
          </p:nvPr>
        </p:nvGraphicFramePr>
        <p:xfrm>
          <a:off x="-19252" y="-1588"/>
          <a:ext cx="9141179" cy="514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72042" imgH="2572643" progId="PowerPoint.Slide.12">
                  <p:embed/>
                </p:oleObj>
              </mc:Choice>
              <mc:Fallback>
                <p:oleObj name="Slide" r:id="rId2" imgW="4572042" imgH="2572643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9252" y="-1588"/>
                        <a:ext cx="9141179" cy="514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42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Analisa dan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Simulasi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Portofolio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Saham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Program </a:t>
            </a:r>
            <a:r>
              <a:rPr lang="en-US" altLang="ko-KR" dirty="0" err="1"/>
              <a:t>menggunakan</a:t>
            </a:r>
            <a:r>
              <a:rPr lang="en-US" altLang="ko-KR" dirty="0"/>
              <a:t> </a:t>
            </a:r>
            <a:r>
              <a:rPr lang="en-US" altLang="ko-KR" dirty="0" err="1"/>
              <a:t>Streamlit</a:t>
            </a:r>
            <a:r>
              <a:rPr lang="en-US" altLang="ko-KR" dirty="0"/>
              <a:t> Framework pada Python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504" y="1203631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43608" y="1254636"/>
            <a:ext cx="2664296" cy="901412"/>
            <a:chOff x="496119" y="2469560"/>
            <a:chExt cx="1752190" cy="901412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package open source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berupa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historis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yfinance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2"/>
                  </a:solidFill>
                  <a:cs typeface="Arial" pitchFamily="34" charset="0"/>
                </a:rPr>
                <a:t>Sumber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 Data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992" y="1246379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95936" y="1203598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32040" y="1254603"/>
            <a:ext cx="2664296" cy="901412"/>
            <a:chOff x="496119" y="2469560"/>
            <a:chExt cx="1752190" cy="901412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kombinasi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return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mencoba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strategi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saham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Tujuan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 Program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73424" y="1246346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11560" y="2643791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47664" y="2694796"/>
            <a:ext cx="2664296" cy="1086078"/>
            <a:chOff x="496119" y="2469560"/>
            <a:chExt cx="1752190" cy="1086078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Source code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didapatkan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melalui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repositori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open source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Source Code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diatas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u="sng" dirty="0">
                  <a:solidFill>
                    <a:srgbClr val="F8B2A3"/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Source Code</a:t>
              </a:r>
              <a:endParaRPr lang="ko-KR" altLang="en-US" sz="1400" b="1" u="sng" dirty="0">
                <a:solidFill>
                  <a:srgbClr val="F8B2A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9048" y="2686539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724935" y="2643758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61039" y="2694763"/>
            <a:ext cx="2664296" cy="1270744"/>
            <a:chOff x="496119" y="2469560"/>
            <a:chExt cx="1752190" cy="1270744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Streamlit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agar orang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umum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karena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server gratis,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waktu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memulai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</a:t>
              </a:r>
              <a:r>
                <a:rPr lang="en-US" altLang="ko-KR" sz="1400" b="1" dirty="0" err="1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Aplikasi</a:t>
              </a:r>
              <a:r>
                <a:rPr lang="en-US" altLang="ko-KR" sz="1400" b="1" dirty="0">
                  <a:solidFill>
                    <a:srgbClr val="98DFBB"/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Web</a:t>
              </a:r>
              <a:endParaRPr lang="ko-KR" altLang="en-US" sz="1400" b="1" dirty="0">
                <a:solidFill>
                  <a:srgbClr val="98DFBB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802423" y="2686506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84F062-4B20-41B5-B2D8-96FD279C0E90}"/>
              </a:ext>
            </a:extLst>
          </p:cNvPr>
          <p:cNvGrpSpPr/>
          <p:nvPr/>
        </p:nvGrpSpPr>
        <p:grpSpPr>
          <a:xfrm>
            <a:off x="1979712" y="3955412"/>
            <a:ext cx="864096" cy="1188088"/>
            <a:chOff x="2391994" y="1635646"/>
            <a:chExt cx="805454" cy="15840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454F9C-9B2E-D690-D7DE-A05B8FDFC8B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C89061-FB3F-6D3D-3E98-4B068BCA946A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333A30-A5DC-B584-5EED-8A5DA6F10C8B}"/>
              </a:ext>
            </a:extLst>
          </p:cNvPr>
          <p:cNvGrpSpPr/>
          <p:nvPr/>
        </p:nvGrpSpPr>
        <p:grpSpPr>
          <a:xfrm>
            <a:off x="2915816" y="4006417"/>
            <a:ext cx="2664296" cy="716746"/>
            <a:chOff x="496119" y="2469560"/>
            <a:chExt cx="1752190" cy="716746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1A3379-D57A-8CF9-D548-EE11650B17A8}"/>
                </a:ext>
              </a:extLst>
            </p:cNvPr>
            <p:cNvSpPr txBox="1"/>
            <p:nvPr/>
          </p:nvSpPr>
          <p:spPr>
            <a:xfrm>
              <a:off x="496119" y="2724641"/>
              <a:ext cx="175219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Berikut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PDF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Petunjuk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Penggunaan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3ADA66-55F2-3657-08CD-A41A9AD8F3EF}"/>
                </a:ext>
              </a:extLst>
            </p:cNvPr>
            <p:cNvSpPr txBox="1"/>
            <p:nvPr/>
          </p:nvSpPr>
          <p:spPr>
            <a:xfrm>
              <a:off x="496119" y="2469560"/>
              <a:ext cx="175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  <a:hlinkClick r:id="rId5"/>
                </a:rPr>
                <a:t>Link </a:t>
              </a:r>
              <a:r>
                <a:rPr lang="en-US" altLang="ko-KR" sz="1400" b="1" dirty="0" err="1">
                  <a:solidFill>
                    <a:schemeClr val="accent2"/>
                  </a:solidFill>
                  <a:cs typeface="Arial" pitchFamily="34" charset="0"/>
                  <a:hlinkClick r:id="rId5"/>
                </a:rPr>
                <a:t>Petunjuk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  <a:hlinkClick r:id="rId5"/>
                </a:rPr>
                <a:t> </a:t>
              </a:r>
              <a:r>
                <a:rPr lang="en-US" altLang="ko-KR" sz="1400" b="1" dirty="0" err="1">
                  <a:solidFill>
                    <a:schemeClr val="accent2"/>
                  </a:solidFill>
                  <a:cs typeface="Arial" pitchFamily="34" charset="0"/>
                  <a:hlinkClick r:id="rId5"/>
                </a:rPr>
                <a:t>Penggunaan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77877B-2813-455F-8118-5921B745CDD6}"/>
              </a:ext>
            </a:extLst>
          </p:cNvPr>
          <p:cNvSpPr txBox="1"/>
          <p:nvPr/>
        </p:nvSpPr>
        <p:spPr>
          <a:xfrm>
            <a:off x="2057200" y="399816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0369-776D-B78C-4FF7-5BDBF81E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91" y="1419622"/>
            <a:ext cx="7390496" cy="3233847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2A9CBA-197E-7FFA-4809-6CADC3B6C890}"/>
              </a:ext>
            </a:extLst>
          </p:cNvPr>
          <p:cNvSpPr txBox="1">
            <a:spLocks/>
          </p:cNvSpPr>
          <p:nvPr/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9967A4-2D78-1825-0346-2A8D6C7A37CB}"/>
              </a:ext>
            </a:extLst>
          </p:cNvPr>
          <p:cNvSpPr txBox="1">
            <a:spLocks/>
          </p:cNvSpPr>
          <p:nvPr/>
        </p:nvSpPr>
        <p:spPr>
          <a:xfrm>
            <a:off x="1640824" y="418032"/>
            <a:ext cx="6675592" cy="7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Fitur – Chart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Interaktif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Menunjukkan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 dan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Volatilitas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Annual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Strategi Saham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Sekaligus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8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2A9CBA-197E-7FFA-4809-6CADC3B6C890}"/>
              </a:ext>
            </a:extLst>
          </p:cNvPr>
          <p:cNvSpPr txBox="1">
            <a:spLocks/>
          </p:cNvSpPr>
          <p:nvPr/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9967A4-2D78-1825-0346-2A8D6C7A37CB}"/>
              </a:ext>
            </a:extLst>
          </p:cNvPr>
          <p:cNvSpPr txBox="1">
            <a:spLocks/>
          </p:cNvSpPr>
          <p:nvPr/>
        </p:nvSpPr>
        <p:spPr>
          <a:xfrm>
            <a:off x="1640824" y="418032"/>
            <a:ext cx="6675592" cy="7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Fitur – Chart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Interaktif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Menunjukkan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Return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Kumulatif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Strategi Saham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Sekaligus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8F7AA-5312-16B1-1434-8DC50121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37136"/>
            <a:ext cx="7367693" cy="33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Migration Flow of Indonesia 2020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Visualisasi</a:t>
            </a:r>
            <a:r>
              <a:rPr lang="en-US" altLang="ko-KR" dirty="0"/>
              <a:t> </a:t>
            </a:r>
            <a:r>
              <a:rPr lang="en-US" altLang="ko-KR" dirty="0" err="1"/>
              <a:t>Menggunakan</a:t>
            </a:r>
            <a:r>
              <a:rPr lang="en-US" altLang="ko-KR" dirty="0"/>
              <a:t> Tableau Public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586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5586" y="4024684"/>
            <a:ext cx="2091091" cy="923330"/>
            <a:chOff x="2113657" y="4283314"/>
            <a:chExt cx="2120135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Statistik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Migrasi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Hasil Long Form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Sensus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Penduduk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2020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Sumber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29882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29882" y="4024684"/>
            <a:ext cx="2091091" cy="923330"/>
            <a:chOff x="2113657" y="4283314"/>
            <a:chExt cx="2120135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Penduduk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berpindah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keluar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provinsi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paling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dikenal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94178" y="362189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4178" y="4024684"/>
            <a:ext cx="2091091" cy="923330"/>
            <a:chOff x="2113657" y="4283314"/>
            <a:chExt cx="2120135" cy="923330"/>
          </a:xfrm>
        </p:grpSpPr>
        <p:sp>
          <p:nvSpPr>
            <p:cNvPr id="17" name="TextBox 16"/>
            <p:cNvSpPr txBox="1"/>
            <p:nvPr/>
          </p:nvSpPr>
          <p:spPr>
            <a:xfrm>
              <a:off x="2113657" y="4560313"/>
              <a:ext cx="2120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Silahkan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klik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link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visualisasi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menuju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Tableau Public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Link </a:t>
              </a:r>
              <a:r>
                <a:rPr lang="en-US" altLang="ko-KR" sz="1200" b="1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2"/>
                </a:rPr>
                <a:t>Visualisasi</a:t>
              </a:r>
              <a:endParaRPr lang="ko-KR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1FB66D-4793-1E68-D266-0652DE19B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22" y="1143851"/>
            <a:ext cx="6478609" cy="23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Daftar Isi</a:t>
            </a:r>
          </a:p>
        </p:txBody>
      </p: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2662881" y="1124814"/>
            <a:ext cx="1909119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Expert oleh Microsoft</a:t>
            </a:r>
          </a:p>
        </p:txBody>
      </p: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E5CEE5E6-24FB-7017-2927-753FEF60793D}"/>
              </a:ext>
            </a:extLst>
          </p:cNvPr>
          <p:cNvSpPr/>
          <p:nvPr/>
        </p:nvSpPr>
        <p:spPr>
          <a:xfrm>
            <a:off x="2019290" y="103478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F8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38" name="Right Triangle 17">
            <a:extLst>
              <a:ext uri="{FF2B5EF4-FFF2-40B4-BE49-F238E27FC236}">
                <a16:creationId xmlns:a16="http://schemas.microsoft.com/office/drawing/2014/main" id="{0CB2A481-8214-CCAE-A9C7-99BD794D76E6}"/>
              </a:ext>
            </a:extLst>
          </p:cNvPr>
          <p:cNvSpPr/>
          <p:nvPr/>
        </p:nvSpPr>
        <p:spPr>
          <a:xfrm>
            <a:off x="4910953" y="103478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A4B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92FA4F68-DA90-AF86-9E68-B3AF7FE54AB4}"/>
              </a:ext>
            </a:extLst>
          </p:cNvPr>
          <p:cNvSpPr txBox="1"/>
          <p:nvPr/>
        </p:nvSpPr>
        <p:spPr bwMode="auto">
          <a:xfrm>
            <a:off x="2662881" y="1130554"/>
            <a:ext cx="1909119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Expert oleh Microsoft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9AB9B447-FADE-243D-908C-8D67265179D7}"/>
              </a:ext>
            </a:extLst>
          </p:cNvPr>
          <p:cNvSpPr txBox="1"/>
          <p:nvPr/>
        </p:nvSpPr>
        <p:spPr bwMode="auto">
          <a:xfrm>
            <a:off x="5564850" y="1147289"/>
            <a:ext cx="24635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Juara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Lomba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KTI oleh Universitas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Mulawarman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2019</a:t>
            </a:r>
          </a:p>
        </p:txBody>
      </p:sp>
      <p:sp>
        <p:nvSpPr>
          <p:cNvPr id="41" name="직사각형 39">
            <a:extLst>
              <a:ext uri="{FF2B5EF4-FFF2-40B4-BE49-F238E27FC236}">
                <a16:creationId xmlns:a16="http://schemas.microsoft.com/office/drawing/2014/main" id="{8AA20C10-139C-0E52-B31F-A8B01DFDBDF5}"/>
              </a:ext>
            </a:extLst>
          </p:cNvPr>
          <p:cNvSpPr/>
          <p:nvPr/>
        </p:nvSpPr>
        <p:spPr>
          <a:xfrm>
            <a:off x="2509438" y="226455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9349AE91-906D-96FC-D94E-1B56D9097E08}"/>
              </a:ext>
            </a:extLst>
          </p:cNvPr>
          <p:cNvSpPr txBox="1"/>
          <p:nvPr/>
        </p:nvSpPr>
        <p:spPr bwMode="auto">
          <a:xfrm>
            <a:off x="2662881" y="2126441"/>
            <a:ext cx="1981127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Poster di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Konferensi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International DSSV 2019</a:t>
            </a:r>
          </a:p>
        </p:txBody>
      </p:sp>
      <p:sp>
        <p:nvSpPr>
          <p:cNvPr id="43" name="Right Triangle 17">
            <a:extLst>
              <a:ext uri="{FF2B5EF4-FFF2-40B4-BE49-F238E27FC236}">
                <a16:creationId xmlns:a16="http://schemas.microsoft.com/office/drawing/2014/main" id="{AEDBD677-7946-59CF-629C-D8D0B624BE76}"/>
              </a:ext>
            </a:extLst>
          </p:cNvPr>
          <p:cNvSpPr/>
          <p:nvPr/>
        </p:nvSpPr>
        <p:spPr>
          <a:xfrm>
            <a:off x="2019290" y="203641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44" name="Right Triangle 17">
            <a:extLst>
              <a:ext uri="{FF2B5EF4-FFF2-40B4-BE49-F238E27FC236}">
                <a16:creationId xmlns:a16="http://schemas.microsoft.com/office/drawing/2014/main" id="{1D62D124-736A-AD3D-840F-F7F8804EC00F}"/>
              </a:ext>
            </a:extLst>
          </p:cNvPr>
          <p:cNvSpPr/>
          <p:nvPr/>
        </p:nvSpPr>
        <p:spPr>
          <a:xfrm>
            <a:off x="4910953" y="203641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8D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C1A54D07-5436-5790-1AE1-CB072B76A82D}"/>
              </a:ext>
            </a:extLst>
          </p:cNvPr>
          <p:cNvSpPr txBox="1"/>
          <p:nvPr/>
        </p:nvSpPr>
        <p:spPr bwMode="auto">
          <a:xfrm>
            <a:off x="5564850" y="2148916"/>
            <a:ext cx="246353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Publikasi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Tiga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Buah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Karya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Ilmiah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직사각형 39">
            <a:extLst>
              <a:ext uri="{FF2B5EF4-FFF2-40B4-BE49-F238E27FC236}">
                <a16:creationId xmlns:a16="http://schemas.microsoft.com/office/drawing/2014/main" id="{111A5585-A522-9A68-742B-E9BA1A44801C}"/>
              </a:ext>
            </a:extLst>
          </p:cNvPr>
          <p:cNvSpPr/>
          <p:nvPr/>
        </p:nvSpPr>
        <p:spPr>
          <a:xfrm>
            <a:off x="2509438" y="323193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ECBAE7F-95C6-380B-3150-CCE8C215CE68}"/>
              </a:ext>
            </a:extLst>
          </p:cNvPr>
          <p:cNvSpPr txBox="1"/>
          <p:nvPr/>
        </p:nvSpPr>
        <p:spPr bwMode="auto">
          <a:xfrm>
            <a:off x="2662881" y="3093824"/>
            <a:ext cx="1909119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Top 3 Final Project Bootcamp Data Analyst by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DQLab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Right Triangle 17">
            <a:extLst>
              <a:ext uri="{FF2B5EF4-FFF2-40B4-BE49-F238E27FC236}">
                <a16:creationId xmlns:a16="http://schemas.microsoft.com/office/drawing/2014/main" id="{AD5B89DF-D995-2C22-CEFB-65286D7A30E3}"/>
              </a:ext>
            </a:extLst>
          </p:cNvPr>
          <p:cNvSpPr/>
          <p:nvPr/>
        </p:nvSpPr>
        <p:spPr>
          <a:xfrm>
            <a:off x="2019290" y="300379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F8B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F83ECE11-1A3E-A7F2-E015-17C88EB2A84E}"/>
              </a:ext>
            </a:extLst>
          </p:cNvPr>
          <p:cNvSpPr/>
          <p:nvPr/>
        </p:nvSpPr>
        <p:spPr>
          <a:xfrm>
            <a:off x="4910953" y="3003798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A4B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BEEB336F-ADD4-8DFF-A086-35524FF0EF4C}"/>
              </a:ext>
            </a:extLst>
          </p:cNvPr>
          <p:cNvSpPr txBox="1"/>
          <p:nvPr/>
        </p:nvSpPr>
        <p:spPr bwMode="auto">
          <a:xfrm>
            <a:off x="5564850" y="3116299"/>
            <a:ext cx="2463534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Analisa dan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Portofolio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Saham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Python</a:t>
            </a: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04A040D5-A865-656B-91C2-97B9DFBD13B5}"/>
              </a:ext>
            </a:extLst>
          </p:cNvPr>
          <p:cNvSpPr txBox="1"/>
          <p:nvPr/>
        </p:nvSpPr>
        <p:spPr bwMode="auto">
          <a:xfrm>
            <a:off x="2662881" y="4013651"/>
            <a:ext cx="1981127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Visualisasi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Arus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Migrasi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Indonesia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2020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Tableau Public</a:t>
            </a:r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F3D83F9D-4E77-1204-A1F0-9528A38DBD3E}"/>
              </a:ext>
            </a:extLst>
          </p:cNvPr>
          <p:cNvSpPr/>
          <p:nvPr/>
        </p:nvSpPr>
        <p:spPr>
          <a:xfrm>
            <a:off x="2019290" y="3923625"/>
            <a:ext cx="478871" cy="68666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7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apezoid 13"/>
          <p:cNvSpPr/>
          <p:nvPr/>
        </p:nvSpPr>
        <p:spPr>
          <a:xfrm>
            <a:off x="1220235" y="2639734"/>
            <a:ext cx="366634" cy="310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ounded Rectangle 7"/>
          <p:cNvSpPr/>
          <p:nvPr/>
        </p:nvSpPr>
        <p:spPr>
          <a:xfrm>
            <a:off x="5509734" y="2596605"/>
            <a:ext cx="228980" cy="39626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18"/>
          <p:cNvSpPr/>
          <p:nvPr/>
        </p:nvSpPr>
        <p:spPr>
          <a:xfrm>
            <a:off x="3315754" y="2637319"/>
            <a:ext cx="396268" cy="31484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ounded Rectangle 25"/>
          <p:cNvSpPr/>
          <p:nvPr/>
        </p:nvSpPr>
        <p:spPr>
          <a:xfrm>
            <a:off x="7593650" y="2596606"/>
            <a:ext cx="281822" cy="396268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47965F-FAEB-4888-2D72-369A9294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0" y="1707654"/>
            <a:ext cx="4203112" cy="30243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79AF64-AFF8-CF78-CC4D-3FFF0F62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7654"/>
            <a:ext cx="3929929" cy="30243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506E6-3A35-51E6-0204-EFF32ED53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Sertifikasi</a:t>
            </a:r>
            <a:r>
              <a:rPr lang="en-US" dirty="0"/>
              <a:t> Excel Expert oleh Microsoft</a:t>
            </a:r>
            <a:endParaRPr lang="id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2435C0-8044-B9C0-F3DE-0F0182BE1DBE}"/>
              </a:ext>
            </a:extLst>
          </p:cNvPr>
          <p:cNvSpPr txBox="1"/>
          <p:nvPr/>
        </p:nvSpPr>
        <p:spPr>
          <a:xfrm>
            <a:off x="1626676" y="771550"/>
            <a:ext cx="611367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Ujian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Kompetensi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Mencakup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Fungsi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Lanjutan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Excel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Macro dan Pivot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Nilai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Hampir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Sempurna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(970/1000)</a:t>
            </a:r>
          </a:p>
        </p:txBody>
      </p:sp>
    </p:spTree>
    <p:extLst>
      <p:ext uri="{BB962C8B-B14F-4D97-AF65-F5344CB8AC3E}">
        <p14:creationId xmlns:p14="http://schemas.microsoft.com/office/powerpoint/2010/main" val="130908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err="1"/>
              <a:t>Juara</a:t>
            </a:r>
            <a:r>
              <a:rPr lang="en-US" altLang="ko-KR" b="1" dirty="0"/>
              <a:t> 1 </a:t>
            </a:r>
            <a:r>
              <a:rPr lang="en-US" altLang="ko-KR" b="1" dirty="0" err="1"/>
              <a:t>Lomba</a:t>
            </a:r>
            <a:r>
              <a:rPr lang="en-US" altLang="ko-KR" b="1" dirty="0"/>
              <a:t> </a:t>
            </a:r>
            <a:r>
              <a:rPr lang="en-US" altLang="ko-KR" b="1" dirty="0" err="1"/>
              <a:t>Karya</a:t>
            </a:r>
            <a:r>
              <a:rPr lang="en-US" altLang="ko-KR" b="1" dirty="0"/>
              <a:t> </a:t>
            </a:r>
            <a:r>
              <a:rPr lang="en-US" altLang="ko-KR" b="1" dirty="0" err="1"/>
              <a:t>Tulis</a:t>
            </a:r>
            <a:r>
              <a:rPr lang="en-US" altLang="ko-KR" b="1" dirty="0"/>
              <a:t> </a:t>
            </a:r>
            <a:r>
              <a:rPr lang="en-US" altLang="ko-KR" b="1" dirty="0" err="1"/>
              <a:t>Ilmiah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Jambore</a:t>
            </a:r>
            <a:r>
              <a:rPr lang="en-US" altLang="ko-KR" dirty="0"/>
              <a:t> </a:t>
            </a:r>
            <a:r>
              <a:rPr lang="en-US" altLang="ko-KR" dirty="0" err="1"/>
              <a:t>Statistika</a:t>
            </a:r>
            <a:r>
              <a:rPr lang="en-US" altLang="ko-KR" dirty="0"/>
              <a:t> VIII oleh HIMASTA FMIPA Universitas </a:t>
            </a:r>
            <a:r>
              <a:rPr lang="en-US" altLang="ko-KR" dirty="0" err="1"/>
              <a:t>Mulawarman</a:t>
            </a:r>
            <a:r>
              <a:rPr lang="en-US" altLang="ko-KR" dirty="0"/>
              <a:t> </a:t>
            </a:r>
            <a:r>
              <a:rPr lang="en-US" altLang="ko-KR" dirty="0" err="1"/>
              <a:t>Tahun</a:t>
            </a:r>
            <a:r>
              <a:rPr lang="en-US" altLang="ko-KR" dirty="0"/>
              <a:t> 2019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95536" y="1203598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Judul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Artikel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1697487"/>
            <a:ext cx="2354319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PROYEKSI KONTRIBUSI TRANSPORTASI PUBLIK BERBAYAR SAMPAH PLASTIK DALAM MENINGKATKAN PERSENTASE PENGELOLAAN SAMPAH DEMI MENCAPAI INDONESIA BERSIH SAMPAH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7F9F7-51E0-B374-5B6A-0942069257E2}"/>
              </a:ext>
            </a:extLst>
          </p:cNvPr>
          <p:cNvSpPr txBox="1"/>
          <p:nvPr/>
        </p:nvSpPr>
        <p:spPr>
          <a:xfrm>
            <a:off x="2915816" y="1203598"/>
            <a:ext cx="2448272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Terinspirasi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upaya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Suroboyo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meningkatkan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kesadaran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4A512-AA0C-F2C6-AADB-5F90BBE869C6}"/>
              </a:ext>
            </a:extLst>
          </p:cNvPr>
          <p:cNvSpPr txBox="1"/>
          <p:nvPr/>
        </p:nvSpPr>
        <p:spPr>
          <a:xfrm>
            <a:off x="5796136" y="1203598"/>
            <a:ext cx="2592287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Bertujuan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memberikan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gambaran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perilaku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motivasi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Suroboyo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Bus dan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proyeksi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kontribusi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depanya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8F478-3A24-7094-4747-7CD400C3EA33}"/>
              </a:ext>
            </a:extLst>
          </p:cNvPr>
          <p:cNvSpPr txBox="1"/>
          <p:nvPr/>
        </p:nvSpPr>
        <p:spPr>
          <a:xfrm>
            <a:off x="2915815" y="2715766"/>
            <a:ext cx="2448272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statistika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deskripsi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survei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pengguna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E83C6-1AED-89FE-F501-A7B9B4E503C5}"/>
              </a:ext>
            </a:extLst>
          </p:cNvPr>
          <p:cNvSpPr txBox="1"/>
          <p:nvPr/>
        </p:nvSpPr>
        <p:spPr>
          <a:xfrm>
            <a:off x="2923979" y="3563505"/>
            <a:ext cx="2354319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program 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estimasi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proyeksi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penanganan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deret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fourier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62F08-70CC-79ED-3CB1-6187148E6462}"/>
              </a:ext>
            </a:extLst>
          </p:cNvPr>
          <p:cNvSpPr txBox="1"/>
          <p:nvPr/>
        </p:nvSpPr>
        <p:spPr>
          <a:xfrm>
            <a:off x="5796136" y="2683001"/>
            <a:ext cx="2132122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analisa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sebagian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besar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menganggapnya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fasilitas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rekreasi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dikumpulkan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kurang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signifikan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957F19-6197-F7CA-8C4B-2257BCCD9F6D}"/>
              </a:ext>
            </a:extLst>
          </p:cNvPr>
          <p:cNvSpPr/>
          <p:nvPr/>
        </p:nvSpPr>
        <p:spPr>
          <a:xfrm>
            <a:off x="2614002" y="1121791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0C3852-8955-9D23-6793-5A2FA1C2AA51}"/>
              </a:ext>
            </a:extLst>
          </p:cNvPr>
          <p:cNvSpPr/>
          <p:nvPr/>
        </p:nvSpPr>
        <p:spPr>
          <a:xfrm>
            <a:off x="2614002" y="111550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F825A9-CDAA-9796-AF87-07F1E8BE1AD9}"/>
              </a:ext>
            </a:extLst>
          </p:cNvPr>
          <p:cNvSpPr/>
          <p:nvPr/>
        </p:nvSpPr>
        <p:spPr>
          <a:xfrm>
            <a:off x="5486159" y="1115207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2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EFD6B3-7708-F6D6-0000-7C3172E898AE}"/>
              </a:ext>
            </a:extLst>
          </p:cNvPr>
          <p:cNvSpPr/>
          <p:nvPr/>
        </p:nvSpPr>
        <p:spPr>
          <a:xfrm>
            <a:off x="2614002" y="265557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3</a:t>
            </a:r>
            <a:endParaRPr lang="id-ID" b="1" dirty="0">
              <a:solidFill>
                <a:srgbClr val="A4B4EA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4A3D9F-74CA-2C56-3DBD-E28728D8E6BF}"/>
              </a:ext>
            </a:extLst>
          </p:cNvPr>
          <p:cNvSpPr/>
          <p:nvPr/>
        </p:nvSpPr>
        <p:spPr>
          <a:xfrm>
            <a:off x="5486159" y="262763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4</a:t>
            </a:r>
            <a:endParaRPr lang="id-ID" b="1" dirty="0">
              <a:solidFill>
                <a:srgbClr val="A4B4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9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err="1"/>
              <a:t>Juara</a:t>
            </a:r>
            <a:r>
              <a:rPr lang="en-US" altLang="ko-KR" b="1" dirty="0"/>
              <a:t> 1 </a:t>
            </a:r>
            <a:r>
              <a:rPr lang="en-US" altLang="ko-KR" b="1" dirty="0" err="1"/>
              <a:t>Lomba</a:t>
            </a:r>
            <a:r>
              <a:rPr lang="en-US" altLang="ko-KR" b="1" dirty="0"/>
              <a:t> </a:t>
            </a:r>
            <a:r>
              <a:rPr lang="en-US" altLang="ko-KR" b="1" dirty="0" err="1"/>
              <a:t>Karya</a:t>
            </a:r>
            <a:r>
              <a:rPr lang="en-US" altLang="ko-KR" b="1" dirty="0"/>
              <a:t> </a:t>
            </a:r>
            <a:r>
              <a:rPr lang="en-US" altLang="ko-KR" b="1" dirty="0" err="1"/>
              <a:t>Tulis</a:t>
            </a:r>
            <a:r>
              <a:rPr lang="en-US" altLang="ko-KR" b="1" dirty="0"/>
              <a:t> </a:t>
            </a:r>
            <a:r>
              <a:rPr lang="en-US" altLang="ko-KR" b="1" dirty="0" err="1"/>
              <a:t>Ilmiah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/>
              <a:t>Jambore</a:t>
            </a:r>
            <a:r>
              <a:rPr lang="en-US" altLang="ko-KR" dirty="0"/>
              <a:t> </a:t>
            </a:r>
            <a:r>
              <a:rPr lang="en-US" altLang="ko-KR" dirty="0" err="1"/>
              <a:t>Statistika</a:t>
            </a:r>
            <a:r>
              <a:rPr lang="en-US" altLang="ko-KR" dirty="0"/>
              <a:t> VIII oleh HIMASTA FMIPA Universitas </a:t>
            </a:r>
            <a:r>
              <a:rPr lang="en-US" altLang="ko-KR" dirty="0" err="1"/>
              <a:t>Mulawarman</a:t>
            </a:r>
            <a:r>
              <a:rPr lang="en-US" altLang="ko-KR" dirty="0"/>
              <a:t> </a:t>
            </a:r>
            <a:r>
              <a:rPr lang="en-US" altLang="ko-KR" dirty="0" err="1"/>
              <a:t>Tahun</a:t>
            </a:r>
            <a:r>
              <a:rPr lang="en-US" altLang="ko-KR" dirty="0"/>
              <a:t> 2019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95536" y="1131590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Judul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Artikel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1625479"/>
            <a:ext cx="2354319" cy="255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PROYEKSI KONTRIBUSI TRANSPORTASI PUBLIK BERBAYAR SAMPAH PLASTIK DALAM MENINGKATKAN PERSENTASE PENGELOLAAN SAMPAH DEMI MENCAPAI INDONESIA BERSIH SAMPAH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EEE24-841B-AABF-E56D-C8878E5D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3" y="1235070"/>
            <a:ext cx="5832649" cy="35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2D11D-09FE-3E36-9EB1-F83437757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Presentasi</a:t>
            </a:r>
            <a:r>
              <a:rPr lang="en-US" sz="3200" dirty="0"/>
              <a:t> Poster di </a:t>
            </a:r>
            <a:r>
              <a:rPr lang="en-US" sz="3200" dirty="0" err="1"/>
              <a:t>Konferensi</a:t>
            </a:r>
            <a:r>
              <a:rPr lang="en-US" sz="3200" dirty="0"/>
              <a:t> International</a:t>
            </a:r>
            <a:endParaRPr lang="id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68D24-7651-2926-E129-673E18B04F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Konferensi</a:t>
            </a:r>
            <a:r>
              <a:rPr lang="en-US" dirty="0"/>
              <a:t> DSSV di Kyoto,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2019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00E6A-767C-B940-EA78-AE3E20B6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059582"/>
            <a:ext cx="3256682" cy="393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4471F-7113-AE32-A26F-94CCCCDF6299}"/>
              </a:ext>
            </a:extLst>
          </p:cNvPr>
          <p:cNvSpPr txBox="1"/>
          <p:nvPr/>
        </p:nvSpPr>
        <p:spPr>
          <a:xfrm>
            <a:off x="6411563" y="4301503"/>
            <a:ext cx="13681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Poster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DB7A7-A9AD-C849-D537-8C5CD7E56D81}"/>
              </a:ext>
            </a:extLst>
          </p:cNvPr>
          <p:cNvSpPr txBox="1"/>
          <p:nvPr/>
        </p:nvSpPr>
        <p:spPr>
          <a:xfrm>
            <a:off x="3555727" y="1115503"/>
            <a:ext cx="4032448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Spasial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Geographically Weighted Regression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data panel,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Geographically Weighted Regression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Model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memodelkan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curah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hujan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berdasarkan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kelembapan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udara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suhu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lama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penyinaran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kecapatan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angin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Poster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dilihat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Link Poster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EA0FAE-22FF-0F42-B08D-E4FA343483E6}"/>
              </a:ext>
            </a:extLst>
          </p:cNvPr>
          <p:cNvSpPr/>
          <p:nvPr/>
        </p:nvSpPr>
        <p:spPr>
          <a:xfrm>
            <a:off x="3262074" y="1115503"/>
            <a:ext cx="309977" cy="288032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A4B4EA"/>
                </a:solidFill>
              </a:rPr>
              <a:t>1</a:t>
            </a:r>
            <a:endParaRPr lang="id-ID" b="1" dirty="0">
              <a:solidFill>
                <a:srgbClr val="A4B4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9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/>
              <a:t>Publikasi</a:t>
            </a:r>
            <a:r>
              <a:rPr lang="en-US" altLang="ko-KR" dirty="0"/>
              <a:t> </a:t>
            </a:r>
            <a:r>
              <a:rPr lang="en-US" altLang="ko-KR" dirty="0" err="1"/>
              <a:t>Karya</a:t>
            </a:r>
            <a:r>
              <a:rPr lang="en-US" altLang="ko-KR" dirty="0"/>
              <a:t> </a:t>
            </a:r>
            <a:r>
              <a:rPr lang="en-US" altLang="ko-KR" dirty="0" err="1"/>
              <a:t>Tulis</a:t>
            </a:r>
            <a:r>
              <a:rPr lang="en-US" altLang="ko-KR" dirty="0"/>
              <a:t> </a:t>
            </a:r>
            <a:r>
              <a:rPr lang="en-US" altLang="ko-KR" dirty="0" err="1"/>
              <a:t>Ilmiah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Silahkan</a:t>
            </a:r>
            <a:r>
              <a:rPr lang="en-US" altLang="ko-KR" dirty="0"/>
              <a:t> </a:t>
            </a:r>
            <a:r>
              <a:rPr lang="en-US" altLang="ko-KR" dirty="0" err="1"/>
              <a:t>klik</a:t>
            </a:r>
            <a:r>
              <a:rPr lang="en-US" altLang="ko-KR" dirty="0"/>
              <a:t> Link Artikel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menuju</a:t>
            </a:r>
            <a:r>
              <a:rPr lang="en-US" altLang="ko-KR" dirty="0"/>
              <a:t> masing-masing </a:t>
            </a:r>
            <a:r>
              <a:rPr lang="en-US" altLang="ko-KR" dirty="0" err="1"/>
              <a:t>artikel</a:t>
            </a:r>
            <a:r>
              <a:rPr lang="en-US" altLang="ko-KR" dirty="0"/>
              <a:t> </a:t>
            </a:r>
            <a:r>
              <a:rPr lang="en-US" altLang="ko-KR" dirty="0" err="1"/>
              <a:t>ilmiah</a:t>
            </a:r>
            <a:r>
              <a:rPr lang="en-US" altLang="ko-KR" dirty="0"/>
              <a:t> </a:t>
            </a:r>
            <a:r>
              <a:rPr lang="en-US" altLang="ko-KR" dirty="0" err="1"/>
              <a:t>secara</a:t>
            </a:r>
            <a:r>
              <a:rPr lang="en-US" altLang="ko-KR" dirty="0"/>
              <a:t> </a:t>
            </a:r>
            <a:r>
              <a:rPr lang="en-US" altLang="ko-KR" i="1" dirty="0"/>
              <a:t>online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33660"/>
              </p:ext>
            </p:extLst>
          </p:nvPr>
        </p:nvGraphicFramePr>
        <p:xfrm>
          <a:off x="467544" y="1069310"/>
          <a:ext cx="2318886" cy="3886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275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50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International Journal of Innovation, Creativity and Change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361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Indonesia’s Provinces Clustering Based on Industrial Concentration as a Reference in Establishing Vocational Programs for Vocational High Schools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28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361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24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  <a:hlinkClick r:id="rId2"/>
                        </a:rPr>
                        <a:t>Link Artikel 1</a:t>
                      </a:r>
                      <a:endParaRPr lang="ko-KR" altLang="en-US" sz="3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14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2201-1323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2019)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374"/>
              </p:ext>
            </p:extLst>
          </p:nvPr>
        </p:nvGraphicFramePr>
        <p:xfrm>
          <a:off x="3203848" y="1067733"/>
          <a:ext cx="2441200" cy="3876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33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34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International Journal of Innovation, Creativity and Change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7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39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Comparative Analysis of The Competitiveness between Indonesian Movies against International Movie, as a Reference in Developing Indonesia’s Cinema and Curriculum about Cinematography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71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67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343"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hlinkClick r:id="rId3"/>
                        </a:rPr>
                        <a:t>Link Artikel 2</a:t>
                      </a:r>
                      <a:endParaRPr lang="ko-KR" alt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5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2201-1323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2019)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527201"/>
              </p:ext>
            </p:extLst>
          </p:nvPr>
        </p:nvGraphicFramePr>
        <p:xfrm>
          <a:off x="6084168" y="1069521"/>
          <a:ext cx="2232248" cy="3888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28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Jurnal</a:t>
                      </a:r>
                      <a:r>
                        <a:rPr lang="en-JM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JM" altLang="ko-KR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Matematika</a:t>
                      </a:r>
                      <a:r>
                        <a:rPr lang="en-JM" altLang="ko-K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MANTIK</a:t>
                      </a:r>
                      <a:endParaRPr lang="en-JM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18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Contribution Analysis of “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Suroboyo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Bus” in Waste Management Based on Two Form of Complete Fourier Series Estimator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451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55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61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  <a:hlinkClick r:id="rId4"/>
                        </a:rPr>
                        <a:t>Link Artikel 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38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ISSN: 2527-3167 (</a:t>
                      </a:r>
                      <a:r>
                        <a:rPr lang="en-JM" altLang="ko-KR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tahun</a:t>
                      </a: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2021)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78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153" y="70341"/>
            <a:ext cx="2592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TOP 3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rgbClr val="F8B2A3"/>
                </a:solidFill>
                <a:latin typeface="+mj-lt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FINAL PROJECT   </a:t>
            </a:r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BOOTCAMP DQLAB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52" y="228371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melihat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kerja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silahkan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klik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link di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bawah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2152" y="2931790"/>
            <a:ext cx="2669924" cy="801419"/>
            <a:chOff x="6228184" y="1726390"/>
            <a:chExt cx="2592288" cy="932964"/>
          </a:xfrm>
        </p:grpSpPr>
        <p:sp>
          <p:nvSpPr>
            <p:cNvPr id="8" name="TextBox 7"/>
            <p:cNvSpPr txBox="1"/>
            <p:nvPr/>
          </p:nvSpPr>
          <p:spPr>
            <a:xfrm>
              <a:off x="6228184" y="2121911"/>
              <a:ext cx="2592288" cy="53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Excel workbook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dan dashboard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interaktif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1726390"/>
              <a:ext cx="2592288" cy="35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Final </a:t>
              </a:r>
              <a:r>
                <a:rPr lang="en-US" altLang="ko-KR" sz="1400" b="1" dirty="0" err="1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Proiect</a:t>
              </a:r>
              <a:r>
                <a:rPr lang="en-US" altLang="ko-KR" sz="14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Excel</a:t>
              </a:r>
              <a:endParaRPr lang="ko-KR" altLang="en-US" sz="1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FE5EA44-EF8F-94E1-BDB7-9BE15A7AF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95" y="0"/>
            <a:ext cx="2280369" cy="5143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9FB00F-75E4-8318-4BE6-7121008BB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5" y="0"/>
            <a:ext cx="3960440" cy="5143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AFFB2-54E2-F8A6-E6F1-D050D590F34C}"/>
              </a:ext>
            </a:extLst>
          </p:cNvPr>
          <p:cNvGrpSpPr/>
          <p:nvPr/>
        </p:nvGrpSpPr>
        <p:grpSpPr>
          <a:xfrm>
            <a:off x="111144" y="3783871"/>
            <a:ext cx="2669924" cy="801419"/>
            <a:chOff x="6228184" y="1726390"/>
            <a:chExt cx="2592288" cy="9329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E2E96-9B58-F5B0-E45E-371B219876B0}"/>
                </a:ext>
              </a:extLst>
            </p:cNvPr>
            <p:cNvSpPr txBox="1"/>
            <p:nvPr/>
          </p:nvSpPr>
          <p:spPr>
            <a:xfrm>
              <a:off x="6228184" y="2121911"/>
              <a:ext cx="2592288" cy="537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Powerpoint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lugas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terkait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5B1922-56C8-245D-2227-5FC0975EC49B}"/>
                </a:ext>
              </a:extLst>
            </p:cNvPr>
            <p:cNvSpPr txBox="1"/>
            <p:nvPr/>
          </p:nvSpPr>
          <p:spPr>
            <a:xfrm>
              <a:off x="6228184" y="1726390"/>
              <a:ext cx="2592288" cy="35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Final </a:t>
              </a:r>
              <a:r>
                <a:rPr lang="en-US" altLang="ko-KR" sz="14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Proiect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PPT</a:t>
              </a:r>
              <a:endParaRPr lang="ko-KR" altLang="en-US" sz="1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47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DDCF3-0F1A-508E-2545-3C4BF655A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3800" y="1419622"/>
            <a:ext cx="4930200" cy="1284332"/>
          </a:xfrm>
        </p:spPr>
        <p:txBody>
          <a:bodyPr/>
          <a:lstStyle/>
          <a:p>
            <a:r>
              <a:rPr lang="en-US" altLang="ko-KR" sz="2400" dirty="0" err="1"/>
              <a:t>Berikut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Tampilan</a:t>
            </a:r>
            <a:r>
              <a:rPr lang="en-US" altLang="ko-KR" sz="2400" dirty="0"/>
              <a:t> Dashboard dan </a:t>
            </a:r>
            <a:r>
              <a:rPr lang="en-US" altLang="ko-KR" sz="2400" dirty="0" err="1"/>
              <a:t>Rekomendasi</a:t>
            </a:r>
            <a:r>
              <a:rPr lang="en-US" altLang="ko-KR" sz="2400" dirty="0"/>
              <a:t> pada Final Project</a:t>
            </a:r>
            <a:endParaRPr lang="ko-KR" alt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55F0C-DB1B-6A99-7B21-1A68B9F5A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3800" y="2703954"/>
            <a:ext cx="4930200" cy="659884"/>
          </a:xfrm>
        </p:spPr>
        <p:txBody>
          <a:bodyPr/>
          <a:lstStyle/>
          <a:p>
            <a:r>
              <a:rPr lang="en-US" altLang="ko-KR" dirty="0" err="1"/>
              <a:t>Silahkan</a:t>
            </a:r>
            <a:r>
              <a:rPr lang="en-US" altLang="ko-KR" dirty="0"/>
              <a:t> </a:t>
            </a:r>
            <a:r>
              <a:rPr lang="en-US" altLang="ko-KR" dirty="0" err="1"/>
              <a:t>klik</a:t>
            </a:r>
            <a:r>
              <a:rPr lang="en-US" altLang="ko-KR" dirty="0"/>
              <a:t> link pada slide </a:t>
            </a:r>
            <a:r>
              <a:rPr lang="en-US" altLang="ko-KR" dirty="0" err="1"/>
              <a:t>sebelumnya</a:t>
            </a:r>
            <a:r>
              <a:rPr lang="en-US" altLang="ko-KR" dirty="0"/>
              <a:t>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melihat</a:t>
            </a:r>
            <a:r>
              <a:rPr lang="en-US" altLang="ko-KR" dirty="0"/>
              <a:t> </a:t>
            </a:r>
            <a:r>
              <a:rPr lang="en-US" altLang="ko-KR" dirty="0" err="1"/>
              <a:t>pekerjaan</a:t>
            </a:r>
            <a:r>
              <a:rPr lang="en-US" altLang="ko-KR" dirty="0"/>
              <a:t> </a:t>
            </a:r>
            <a:r>
              <a:rPr lang="en-US" altLang="ko-KR" dirty="0" err="1"/>
              <a:t>secara</a:t>
            </a:r>
            <a:r>
              <a:rPr lang="en-US" altLang="ko-KR" dirty="0"/>
              <a:t> </a:t>
            </a:r>
            <a:r>
              <a:rPr lang="en-US" altLang="ko-KR" dirty="0" err="1"/>
              <a:t>penuh</a:t>
            </a:r>
            <a:endParaRPr lang="en-US" altLang="ko-KR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96313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669</Words>
  <Application>Microsoft Office PowerPoint</Application>
  <PresentationFormat>On-screen Show (16:9)</PresentationFormat>
  <Paragraphs>107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Cover and End Slide Master</vt:lpstr>
      <vt:lpstr>Contents Slide Master</vt:lpstr>
      <vt:lpstr>Section Break Slide Master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Raka</cp:lastModifiedBy>
  <cp:revision>95</cp:revision>
  <dcterms:created xsi:type="dcterms:W3CDTF">2016-12-05T23:26:54Z</dcterms:created>
  <dcterms:modified xsi:type="dcterms:W3CDTF">2024-09-07T22:10:09Z</dcterms:modified>
</cp:coreProperties>
</file>